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5" r:id="rId3"/>
    <p:sldId id="266" r:id="rId4"/>
    <p:sldId id="257" r:id="rId5"/>
    <p:sldId id="259" r:id="rId6"/>
    <p:sldId id="260" r:id="rId7"/>
    <p:sldId id="263" r:id="rId8"/>
    <p:sldId id="261" r:id="rId9"/>
    <p:sldId id="262" r:id="rId10"/>
    <p:sldId id="264" r:id="rId11"/>
  </p:sldIdLst>
  <p:sldSz cx="9144000" cy="5143500" type="screen16x9"/>
  <p:notesSz cx="6858000" cy="9144000"/>
  <p:embeddedFontLst>
    <p:embeddedFont>
      <p:font typeface="Neue Haas Grotesk Text Pro" panose="020B0504020202020204" pitchFamily="34" charset="0"/>
      <p:regular r:id="rId13"/>
      <p:bold r:id="rId14"/>
    </p:embeddedFon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997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958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llumicloudjs.appspot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s.eugene-or.gov/arcgis/rest/services/Common/CEAerials13Tiled/MapServer" TargetMode="External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241225" y="2055750"/>
            <a:ext cx="3499500" cy="10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2"/>
                </a:solidFill>
                <a:latin typeface="Neue Haas Grotesk Text Pro" panose="020B0504020202020204" pitchFamily="34" charset="0"/>
              </a:rPr>
              <a:t>illumicloud</a:t>
            </a:r>
            <a:endParaRPr dirty="0">
              <a:solidFill>
                <a:schemeClr val="lt2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2159391" y="2998100"/>
            <a:ext cx="6930209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eue Haas Grotesk Text Pro" panose="020B0504020202020204" pitchFamily="34" charset="0"/>
              </a:rPr>
              <a:t>A </a:t>
            </a:r>
            <a:r>
              <a:rPr lang="en" dirty="0">
                <a:latin typeface="Neue Haas Grotesk Text Pro" panose="020B0504020202020204" pitchFamily="34" charset="0"/>
              </a:rPr>
              <a:t>Citizen Science App for Mapping Illuminance</a:t>
            </a: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xfrm>
            <a:off x="3527258" y="2535500"/>
            <a:ext cx="2606255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Neue Haas Grotesk Text Pro" panose="020B0504020202020204" pitchFamily="34" charset="0"/>
              </a:rPr>
              <a:t>by Theodore Lessman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subTitle" idx="1"/>
          </p:nvPr>
        </p:nvSpPr>
        <p:spPr>
          <a:xfrm>
            <a:off x="6921305" y="194099"/>
            <a:ext cx="1856570" cy="629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400" dirty="0">
                <a:latin typeface="Neue Haas Grotesk Text Pro" panose="020B0504020202020204" pitchFamily="34" charset="0"/>
              </a:rPr>
              <a:t>UO GEOG 496 S18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</p:txBody>
      </p:sp>
      <p:sp>
        <p:nvSpPr>
          <p:cNvPr id="6" name="Shape 61">
            <a:extLst>
              <a:ext uri="{FF2B5EF4-FFF2-40B4-BE49-F238E27FC236}">
                <a16:creationId xmlns:a16="http://schemas.microsoft.com/office/drawing/2014/main" id="{C7E81CAE-69D9-4909-AEF5-F2680E2514A4}"/>
              </a:ext>
            </a:extLst>
          </p:cNvPr>
          <p:cNvSpPr txBox="1">
            <a:spLocks/>
          </p:cNvSpPr>
          <p:nvPr/>
        </p:nvSpPr>
        <p:spPr>
          <a:xfrm>
            <a:off x="241225" y="1995150"/>
            <a:ext cx="2606255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sz="1800" dirty="0">
                <a:solidFill>
                  <a:schemeClr val="accent5"/>
                </a:solidFill>
                <a:latin typeface="Neue Haas Grotesk Text Pro" panose="020B0504020202020204" pitchFamily="34" charset="0"/>
              </a:rPr>
              <a:t>prototype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ctrTitle"/>
          </p:nvPr>
        </p:nvSpPr>
        <p:spPr>
          <a:xfrm>
            <a:off x="5462650" y="3792085"/>
            <a:ext cx="3499500" cy="10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2"/>
                </a:solidFill>
                <a:latin typeface="Neue Haas Grotesk Text Pro" panose="020B0504020202020204" pitchFamily="34" charset="0"/>
              </a:rPr>
              <a:t>illumicloud</a:t>
            </a:r>
            <a:endParaRPr dirty="0">
              <a:solidFill>
                <a:schemeClr val="lt2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subTitle" idx="1"/>
          </p:nvPr>
        </p:nvSpPr>
        <p:spPr>
          <a:xfrm>
            <a:off x="4853355" y="4620500"/>
            <a:ext cx="3881692" cy="4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Neue Haas Grotesk Text Pro" panose="020B0504020202020204" pitchFamily="34" charset="0"/>
              </a:rPr>
              <a:t>Citizen Science App for Mapping Illuminance</a:t>
            </a:r>
            <a:endParaRPr sz="1400" dirty="0">
              <a:latin typeface="Neue Haas Grotesk Text Pro" panose="020B0504020202020204" pitchFamily="34" charset="0"/>
            </a:endParaRPr>
          </a:p>
        </p:txBody>
      </p:sp>
      <p:sp>
        <p:nvSpPr>
          <p:cNvPr id="125" name="Shape 125"/>
          <p:cNvSpPr txBox="1">
            <a:spLocks noGrp="1"/>
          </p:cNvSpPr>
          <p:nvPr>
            <p:ph type="subTitle" idx="1"/>
          </p:nvPr>
        </p:nvSpPr>
        <p:spPr>
          <a:xfrm>
            <a:off x="3503400" y="2340450"/>
            <a:ext cx="21372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Neue Haas Grotesk Text Pro" panose="020B0504020202020204" pitchFamily="34" charset="0"/>
              </a:rPr>
              <a:t>Thank you.</a:t>
            </a:r>
            <a:endParaRPr sz="3000" dirty="0">
              <a:latin typeface="Neue Haas Grotesk Text Pro" panose="020B0504020202020204" pitchFamily="34" charset="0"/>
            </a:endParaRPr>
          </a:p>
        </p:txBody>
      </p:sp>
      <p:sp>
        <p:nvSpPr>
          <p:cNvPr id="5" name="Shape 61">
            <a:extLst>
              <a:ext uri="{FF2B5EF4-FFF2-40B4-BE49-F238E27FC236}">
                <a16:creationId xmlns:a16="http://schemas.microsoft.com/office/drawing/2014/main" id="{7A2EC0B2-5FEC-4493-A66A-25E2F8D39F75}"/>
              </a:ext>
            </a:extLst>
          </p:cNvPr>
          <p:cNvSpPr txBox="1">
            <a:spLocks/>
          </p:cNvSpPr>
          <p:nvPr/>
        </p:nvSpPr>
        <p:spPr>
          <a:xfrm>
            <a:off x="5462650" y="3663383"/>
            <a:ext cx="2606255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sz="1800" dirty="0">
                <a:solidFill>
                  <a:schemeClr val="accent5"/>
                </a:solidFill>
                <a:latin typeface="Neue Haas Grotesk Text Pro" panose="020B0504020202020204" pitchFamily="34" charset="0"/>
              </a:rPr>
              <a:t>prototype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7610622" y="4568875"/>
            <a:ext cx="1476653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11699" y="247975"/>
            <a:ext cx="8339931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How is light used in daily life?</a:t>
            </a: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E3D82-0F43-4914-AA2E-BC3C8F283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>
                <a:latin typeface="Neue Haas Grotesk Text Pro" panose="020B0504020202020204" pitchFamily="34" charset="0"/>
              </a:rPr>
              <a:t>Light:</a:t>
            </a:r>
          </a:p>
          <a:p>
            <a:pPr lvl="0">
              <a:spcBef>
                <a:spcPts val="1600"/>
              </a:spcBef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allows us to see…</a:t>
            </a:r>
          </a:p>
          <a:p>
            <a:pPr>
              <a:buFont typeface="Proxima Nova"/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provides safety and security…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gives us warmth…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reveals that which is hidden…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is captured for energy in photosynthesis… photovoltaic energy…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provides human interaction for entertainment… communication…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US" dirty="0">
              <a:latin typeface="Neue Haas Grotesk Text Pro" panose="020B0504020202020204" pitchFamily="34" charset="0"/>
            </a:endParaRPr>
          </a:p>
          <a:p>
            <a:endParaRPr lang="en-US" dirty="0"/>
          </a:p>
        </p:txBody>
      </p:sp>
      <p:pic>
        <p:nvPicPr>
          <p:cNvPr id="5" name="Graphic 4" descr="Lightbulb">
            <a:extLst>
              <a:ext uri="{FF2B5EF4-FFF2-40B4-BE49-F238E27FC236}">
                <a16:creationId xmlns:a16="http://schemas.microsoft.com/office/drawing/2014/main" id="{86FD6A61-0638-488D-8FF5-E458284BA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6436" y="706856"/>
            <a:ext cx="1861788" cy="1861788"/>
          </a:xfrm>
          <a:prstGeom prst="rect">
            <a:avLst/>
          </a:prstGeom>
        </p:spPr>
      </p:pic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ED8910B6-1ACE-4336-BF52-E4E5AD4AA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00040" y="4052195"/>
            <a:ext cx="820032" cy="820032"/>
          </a:xfrm>
          <a:prstGeom prst="rect">
            <a:avLst/>
          </a:prstGeom>
        </p:spPr>
      </p:pic>
      <p:pic>
        <p:nvPicPr>
          <p:cNvPr id="9" name="Graphic 8" descr="Smart Phone">
            <a:extLst>
              <a:ext uri="{FF2B5EF4-FFF2-40B4-BE49-F238E27FC236}">
                <a16:creationId xmlns:a16="http://schemas.microsoft.com/office/drawing/2014/main" id="{DA57E574-90C9-4AA0-A145-A2397BC7F7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5114" y="3967727"/>
            <a:ext cx="329916" cy="329916"/>
          </a:xfrm>
          <a:prstGeom prst="rect">
            <a:avLst/>
          </a:prstGeom>
        </p:spPr>
      </p:pic>
      <p:pic>
        <p:nvPicPr>
          <p:cNvPr id="11" name="Graphic 10" descr="Bonfire">
            <a:extLst>
              <a:ext uri="{FF2B5EF4-FFF2-40B4-BE49-F238E27FC236}">
                <a16:creationId xmlns:a16="http://schemas.microsoft.com/office/drawing/2014/main" id="{4DF4079E-B1C1-4600-A92B-F76C1E7A74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127820" y="3857421"/>
            <a:ext cx="914400" cy="914400"/>
          </a:xfrm>
          <a:prstGeom prst="rect">
            <a:avLst/>
          </a:prstGeom>
        </p:spPr>
      </p:pic>
      <p:pic>
        <p:nvPicPr>
          <p:cNvPr id="13" name="Graphic 12" descr="Flower in pot">
            <a:extLst>
              <a:ext uri="{FF2B5EF4-FFF2-40B4-BE49-F238E27FC236}">
                <a16:creationId xmlns:a16="http://schemas.microsoft.com/office/drawing/2014/main" id="{EBD9A8F9-6035-4237-953D-B8564C7B39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28236" y="3834123"/>
            <a:ext cx="914400" cy="914400"/>
          </a:xfrm>
          <a:prstGeom prst="rect">
            <a:avLst/>
          </a:prstGeom>
        </p:spPr>
      </p:pic>
      <p:pic>
        <p:nvPicPr>
          <p:cNvPr id="15" name="Graphic 14" descr="Sun">
            <a:extLst>
              <a:ext uri="{FF2B5EF4-FFF2-40B4-BE49-F238E27FC236}">
                <a16:creationId xmlns:a16="http://schemas.microsoft.com/office/drawing/2014/main" id="{9F83E4AF-1D20-489E-BF52-1E5268296A8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937893" y="3834123"/>
            <a:ext cx="914400" cy="914400"/>
          </a:xfrm>
          <a:prstGeom prst="rect">
            <a:avLst/>
          </a:prstGeom>
        </p:spPr>
      </p:pic>
      <p:pic>
        <p:nvPicPr>
          <p:cNvPr id="17" name="Graphic 16" descr="Streetlight">
            <a:extLst>
              <a:ext uri="{FF2B5EF4-FFF2-40B4-BE49-F238E27FC236}">
                <a16:creationId xmlns:a16="http://schemas.microsoft.com/office/drawing/2014/main" id="{19B191BD-04F4-4F3D-891D-9BA0690A03C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256974" y="3857421"/>
            <a:ext cx="914400" cy="914400"/>
          </a:xfrm>
          <a:prstGeom prst="rect">
            <a:avLst/>
          </a:prstGeom>
        </p:spPr>
      </p:pic>
      <p:pic>
        <p:nvPicPr>
          <p:cNvPr id="21" name="Graphic 20" descr="Lightbulb">
            <a:extLst>
              <a:ext uri="{FF2B5EF4-FFF2-40B4-BE49-F238E27FC236}">
                <a16:creationId xmlns:a16="http://schemas.microsoft.com/office/drawing/2014/main" id="{0BCC689A-1C80-48B5-91F9-BD9463E79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6436" y="706856"/>
            <a:ext cx="1861788" cy="1861788"/>
          </a:xfrm>
          <a:prstGeom prst="rect">
            <a:avLst/>
          </a:prstGeom>
        </p:spPr>
      </p:pic>
      <p:pic>
        <p:nvPicPr>
          <p:cNvPr id="22" name="Graphic 21" descr="Lightbulb">
            <a:extLst>
              <a:ext uri="{FF2B5EF4-FFF2-40B4-BE49-F238E27FC236}">
                <a16:creationId xmlns:a16="http://schemas.microsoft.com/office/drawing/2014/main" id="{DF3B450E-B83B-4D13-9842-DE0EE9F63F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6436" y="706856"/>
            <a:ext cx="1861788" cy="186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6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7610622" y="4568875"/>
            <a:ext cx="1476653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11699" y="247975"/>
            <a:ext cx="8339931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How does light occupy space?</a:t>
            </a: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E3D82-0F43-4914-AA2E-BC3C8F283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0" lvl="0" indent="0">
              <a:buNone/>
            </a:pPr>
            <a:r>
              <a:rPr lang="en-US" dirty="0">
                <a:latin typeface="Neue Haas Grotesk Text Pro" panose="020B0504020202020204" pitchFamily="34" charset="0"/>
              </a:rPr>
              <a:t>Light:</a:t>
            </a:r>
          </a:p>
          <a:p>
            <a:pPr lvl="0">
              <a:spcBef>
                <a:spcPts val="1600"/>
              </a:spcBef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radiates from a source of energy</a:t>
            </a:r>
          </a:p>
          <a:p>
            <a:pPr>
              <a:buFont typeface="Proxima Nova"/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travels in a direct line</a:t>
            </a:r>
          </a:p>
          <a:p>
            <a:pPr>
              <a:buFont typeface="Proxima Nova"/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has a luminous flux or total power from the source (lumens)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has a luminous intensity on an area of one lumen per square meter (lux)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The spatial intensity is inversely proportional to the total power</a:t>
            </a:r>
          </a:p>
          <a:p>
            <a:pPr lvl="0">
              <a:buChar char="-"/>
            </a:pPr>
            <a:r>
              <a:rPr lang="en-US" dirty="0">
                <a:latin typeface="Neue Haas Grotesk Text Pro" panose="020B0504020202020204" pitchFamily="34" charset="0"/>
              </a:rPr>
              <a:t>can be reflected, scattered or blocked by objects or particles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US" dirty="0">
              <a:latin typeface="Neue Haas Grotesk Text Pro" panose="020B0504020202020204" pitchFamily="34" charset="0"/>
            </a:endParaRPr>
          </a:p>
          <a:p>
            <a:endParaRPr lang="en-US" dirty="0"/>
          </a:p>
        </p:txBody>
      </p:sp>
      <p:pic>
        <p:nvPicPr>
          <p:cNvPr id="12" name="Graphic 11" descr="Lightbulb">
            <a:extLst>
              <a:ext uri="{FF2B5EF4-FFF2-40B4-BE49-F238E27FC236}">
                <a16:creationId xmlns:a16="http://schemas.microsoft.com/office/drawing/2014/main" id="{27CC147F-8848-4AB6-BBCF-4269750A9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1699" y="3993631"/>
            <a:ext cx="914400" cy="914400"/>
          </a:xfrm>
          <a:prstGeom prst="rect">
            <a:avLst/>
          </a:prstGeom>
        </p:spPr>
      </p:pic>
      <p:pic>
        <p:nvPicPr>
          <p:cNvPr id="8" name="Graphic 7" descr="Arrow: Straight">
            <a:extLst>
              <a:ext uri="{FF2B5EF4-FFF2-40B4-BE49-F238E27FC236}">
                <a16:creationId xmlns:a16="http://schemas.microsoft.com/office/drawing/2014/main" id="{69A15CB2-2656-4BE6-9462-0362298329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988848" y="3990466"/>
            <a:ext cx="904791" cy="747691"/>
          </a:xfrm>
          <a:prstGeom prst="rect">
            <a:avLst/>
          </a:prstGeom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7AAC8BCB-B15C-48E3-BB75-266BB3231B32}"/>
              </a:ext>
            </a:extLst>
          </p:cNvPr>
          <p:cNvSpPr/>
          <p:nvPr/>
        </p:nvSpPr>
        <p:spPr>
          <a:xfrm>
            <a:off x="1893639" y="4205450"/>
            <a:ext cx="444823" cy="545351"/>
          </a:xfrm>
          <a:prstGeom prst="parallelogram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raphic 16" descr="Lightbulb">
            <a:extLst>
              <a:ext uri="{FF2B5EF4-FFF2-40B4-BE49-F238E27FC236}">
                <a16:creationId xmlns:a16="http://schemas.microsoft.com/office/drawing/2014/main" id="{0CD8E492-CAC3-47DA-8780-817E32987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38462" y="3981125"/>
            <a:ext cx="914400" cy="914400"/>
          </a:xfrm>
          <a:prstGeom prst="rect">
            <a:avLst/>
          </a:prstGeom>
        </p:spPr>
      </p:pic>
      <p:pic>
        <p:nvPicPr>
          <p:cNvPr id="18" name="Graphic 17" descr="Arrow: Straight">
            <a:extLst>
              <a:ext uri="{FF2B5EF4-FFF2-40B4-BE49-F238E27FC236}">
                <a16:creationId xmlns:a16="http://schemas.microsoft.com/office/drawing/2014/main" id="{6AE2F22C-660F-4534-8A62-5AF0B2193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3015611" y="3977960"/>
            <a:ext cx="904791" cy="747691"/>
          </a:xfrm>
          <a:prstGeom prst="rect">
            <a:avLst/>
          </a:prstGeom>
        </p:spPr>
      </p:pic>
      <p:sp>
        <p:nvSpPr>
          <p:cNvPr id="19" name="Parallelogram 18">
            <a:extLst>
              <a:ext uri="{FF2B5EF4-FFF2-40B4-BE49-F238E27FC236}">
                <a16:creationId xmlns:a16="http://schemas.microsoft.com/office/drawing/2014/main" id="{D9D45595-0B90-45FE-B0C7-5CA2910BC3A4}"/>
              </a:ext>
            </a:extLst>
          </p:cNvPr>
          <p:cNvSpPr/>
          <p:nvPr/>
        </p:nvSpPr>
        <p:spPr>
          <a:xfrm>
            <a:off x="3920402" y="4192944"/>
            <a:ext cx="444823" cy="545351"/>
          </a:xfrm>
          <a:prstGeom prst="parallelogram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Graphic 19" descr="Lightbulb">
            <a:extLst>
              <a:ext uri="{FF2B5EF4-FFF2-40B4-BE49-F238E27FC236}">
                <a16:creationId xmlns:a16="http://schemas.microsoft.com/office/drawing/2014/main" id="{17FDA7FA-6FF0-492A-AD8D-B9C1DEA29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35157" y="3977960"/>
            <a:ext cx="914400" cy="914400"/>
          </a:xfrm>
          <a:prstGeom prst="rect">
            <a:avLst/>
          </a:prstGeom>
        </p:spPr>
      </p:pic>
      <p:pic>
        <p:nvPicPr>
          <p:cNvPr id="21" name="Graphic 20" descr="Arrow: Straight">
            <a:extLst>
              <a:ext uri="{FF2B5EF4-FFF2-40B4-BE49-F238E27FC236}">
                <a16:creationId xmlns:a16="http://schemas.microsoft.com/office/drawing/2014/main" id="{E88D8EE8-1594-4A8B-99F4-FAC5B92B5E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5012306" y="3974795"/>
            <a:ext cx="904791" cy="747691"/>
          </a:xfrm>
          <a:prstGeom prst="rect">
            <a:avLst/>
          </a:prstGeom>
        </p:spPr>
      </p:pic>
      <p:sp>
        <p:nvSpPr>
          <p:cNvPr id="22" name="Parallelogram 21">
            <a:extLst>
              <a:ext uri="{FF2B5EF4-FFF2-40B4-BE49-F238E27FC236}">
                <a16:creationId xmlns:a16="http://schemas.microsoft.com/office/drawing/2014/main" id="{27D1D72C-104F-46E6-A46B-46FAAC05CE40}"/>
              </a:ext>
            </a:extLst>
          </p:cNvPr>
          <p:cNvSpPr/>
          <p:nvPr/>
        </p:nvSpPr>
        <p:spPr>
          <a:xfrm>
            <a:off x="6472981" y="4159319"/>
            <a:ext cx="444823" cy="545351"/>
          </a:xfrm>
          <a:prstGeom prst="parallelogram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Arrow: Straight">
            <a:extLst>
              <a:ext uri="{FF2B5EF4-FFF2-40B4-BE49-F238E27FC236}">
                <a16:creationId xmlns:a16="http://schemas.microsoft.com/office/drawing/2014/main" id="{8C5DAAEA-BC02-4BF6-8B9A-C5C92AEE15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3731784">
            <a:off x="3636113" y="3773706"/>
            <a:ext cx="660104" cy="545490"/>
          </a:xfrm>
          <a:prstGeom prst="rect">
            <a:avLst/>
          </a:prstGeom>
        </p:spPr>
      </p:pic>
      <p:pic>
        <p:nvPicPr>
          <p:cNvPr id="16" name="Graphic 15" descr="Stop">
            <a:extLst>
              <a:ext uri="{FF2B5EF4-FFF2-40B4-BE49-F238E27FC236}">
                <a16:creationId xmlns:a16="http://schemas.microsoft.com/office/drawing/2014/main" id="{AB8B97B8-8E6C-4F99-B138-C1AD08AAEC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17097" y="3974795"/>
            <a:ext cx="468966" cy="9144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9E2E87E-707D-4F9D-9A13-76F5A6AC6545}"/>
              </a:ext>
            </a:extLst>
          </p:cNvPr>
          <p:cNvSpPr/>
          <p:nvPr/>
        </p:nvSpPr>
        <p:spPr>
          <a:xfrm>
            <a:off x="5675316" y="1147986"/>
            <a:ext cx="24849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1000 lumen / 1m = 1000 lux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7AD364-5579-43A8-AF8B-99E28C652813}"/>
              </a:ext>
            </a:extLst>
          </p:cNvPr>
          <p:cNvSpPr/>
          <p:nvPr/>
        </p:nvSpPr>
        <p:spPr>
          <a:xfrm>
            <a:off x="5675316" y="1514619"/>
            <a:ext cx="24849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1000 lumen / 100m = 10 lux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491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7610622" y="4568875"/>
            <a:ext cx="1476653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Neue Haas Grotesk Text Pro" panose="020B0504020202020204" pitchFamily="34" charset="0"/>
              </a:rPr>
              <a:t>illumicloud</a:t>
            </a:r>
            <a:r>
              <a:rPr lang="en" dirty="0">
                <a:latin typeface="Neue Haas Grotesk Text Pro" panose="020B0504020202020204" pitchFamily="34" charset="0"/>
              </a:rPr>
              <a:t> is a </a:t>
            </a:r>
            <a:r>
              <a:rPr lang="en-US" dirty="0" err="1">
                <a:latin typeface="Neue Haas Grotesk Text Pro" panose="020B0504020202020204" pitchFamily="34" charset="0"/>
              </a:rPr>
              <a:t>Javascript</a:t>
            </a:r>
            <a:r>
              <a:rPr lang="en" dirty="0">
                <a:latin typeface="Neue Haas Grotesk Text Pro" panose="020B0504020202020204" pitchFamily="34" charset="0"/>
              </a:rPr>
              <a:t> </a:t>
            </a:r>
            <a:r>
              <a:rPr lang="en-US" dirty="0">
                <a:latin typeface="Neue Haas Grotesk Text Pro" panose="020B0504020202020204" pitchFamily="34" charset="0"/>
              </a:rPr>
              <a:t>web </a:t>
            </a:r>
            <a:r>
              <a:rPr lang="en" dirty="0">
                <a:latin typeface="Neue Haas Grotesk Text Pro" panose="020B0504020202020204" pitchFamily="34" charset="0"/>
              </a:rPr>
              <a:t>application </a:t>
            </a:r>
            <a:r>
              <a:rPr lang="en-US" dirty="0">
                <a:latin typeface="Neue Haas Grotesk Text Pro" panose="020B0504020202020204" pitchFamily="34" charset="0"/>
              </a:rPr>
              <a:t>prototype </a:t>
            </a:r>
            <a:r>
              <a:rPr lang="en" dirty="0">
                <a:latin typeface="Neue Haas Grotesk Text Pro" panose="020B0504020202020204" pitchFamily="34" charset="0"/>
              </a:rPr>
              <a:t>that aims to utilize the power of the crowd to map illuminance both spatially and temporally, in order to provide more accurate representations of lighti</a:t>
            </a:r>
            <a:r>
              <a:rPr lang="en-US" dirty="0">
                <a:latin typeface="Neue Haas Grotesk Text Pro" panose="020B0504020202020204" pitchFamily="34" charset="0"/>
              </a:rPr>
              <a:t>ng across space and time.</a:t>
            </a:r>
            <a:endParaRPr dirty="0">
              <a:latin typeface="Neue Haas Grotesk Text Pro" panose="020B0504020202020204" pitchFamily="34" charset="0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Neue Haas Grotesk Text Pro" panose="020B0504020202020204" pitchFamily="34" charset="0"/>
              </a:rPr>
              <a:t>Th</a:t>
            </a:r>
            <a:r>
              <a:rPr lang="en-US" dirty="0">
                <a:latin typeface="Neue Haas Grotesk Text Pro" panose="020B0504020202020204" pitchFamily="34" charset="0"/>
              </a:rPr>
              <a:t>e data produced</a:t>
            </a:r>
            <a:r>
              <a:rPr lang="en" dirty="0">
                <a:latin typeface="Neue Haas Grotesk Text Pro" panose="020B0504020202020204" pitchFamily="34" charset="0"/>
              </a:rPr>
              <a:t> </a:t>
            </a:r>
            <a:r>
              <a:rPr lang="en-US" dirty="0">
                <a:latin typeface="Neue Haas Grotesk Text Pro" panose="020B0504020202020204" pitchFamily="34" charset="0"/>
              </a:rPr>
              <a:t>can be used in multiple</a:t>
            </a:r>
            <a:r>
              <a:rPr lang="en" dirty="0">
                <a:latin typeface="Neue Haas Grotesk Text Pro" panose="020B0504020202020204" pitchFamily="34" charset="0"/>
              </a:rPr>
              <a:t> real-world applications, from improving well-lit path analyses and </a:t>
            </a:r>
            <a:r>
              <a:rPr lang="en-US" dirty="0">
                <a:latin typeface="Neue Haas Grotesk Text Pro" panose="020B0504020202020204" pitchFamily="34" charset="0"/>
              </a:rPr>
              <a:t>safe walk</a:t>
            </a:r>
            <a:r>
              <a:rPr lang="en" dirty="0">
                <a:latin typeface="Neue Haas Grotesk Text Pro" panose="020B0504020202020204" pitchFamily="34" charset="0"/>
              </a:rPr>
              <a:t> </a:t>
            </a:r>
            <a:r>
              <a:rPr lang="en-US" dirty="0">
                <a:latin typeface="Neue Haas Grotesk Text Pro" panose="020B0504020202020204" pitchFamily="34" charset="0"/>
              </a:rPr>
              <a:t>routing</a:t>
            </a:r>
            <a:r>
              <a:rPr lang="en" dirty="0">
                <a:latin typeface="Neue Haas Grotesk Text Pro" panose="020B0504020202020204" pitchFamily="34" charset="0"/>
              </a:rPr>
              <a:t> to measuring the extent of light pollution affecting both natural and developed ecosystems.</a:t>
            </a:r>
            <a:endParaRPr dirty="0">
              <a:latin typeface="Neue Haas Grotesk Text Pro" panose="020B0504020202020204" pitchFamily="34" charset="0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11700" y="247975"/>
            <a:ext cx="44139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What is </a:t>
            </a:r>
            <a:r>
              <a:rPr lang="en-US" sz="2800" dirty="0" err="1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illumicloud</a:t>
            </a:r>
            <a:r>
              <a:rPr lang="en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?</a:t>
            </a:r>
            <a:endParaRPr dirty="0">
              <a:latin typeface="Neue Haas Grotesk Text Pro" panose="020B05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1CF001-8EC4-4EDD-A0EE-CB2E2428F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487" y="3499297"/>
            <a:ext cx="5770044" cy="20128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7687994" y="4568875"/>
            <a:ext cx="1399281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311700" y="997529"/>
            <a:ext cx="3804600" cy="3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Neue Haas Grotesk Text Pro" panose="020B0504020202020204" pitchFamily="34" charset="0"/>
              </a:rPr>
              <a:t>App Design</a:t>
            </a:r>
            <a:r>
              <a:rPr lang="en" sz="1400" dirty="0">
                <a:latin typeface="Neue Haas Grotesk Text Pro" panose="020B0504020202020204" pitchFamily="34" charset="0"/>
              </a:rPr>
              <a:t>: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Requires a modern smartphone with ambient light sensor and GPS (iPhone, Android)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Web app allows cross platform compatibility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Prototype developed for Firefox 60.x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sz="1400" dirty="0">
              <a:latin typeface="Neue Haas Grotesk Text Pro" panose="020B0504020202020204" pitchFamily="34" charset="0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311700" y="247975"/>
            <a:ext cx="56253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Technical Specifications</a:t>
            </a: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6" name="Shape 77">
            <a:extLst>
              <a:ext uri="{FF2B5EF4-FFF2-40B4-BE49-F238E27FC236}">
                <a16:creationId xmlns:a16="http://schemas.microsoft.com/office/drawing/2014/main" id="{346E0D4C-D9DF-4CAD-97A8-E33861676C93}"/>
              </a:ext>
            </a:extLst>
          </p:cNvPr>
          <p:cNvSpPr txBox="1">
            <a:spLocks/>
          </p:cNvSpPr>
          <p:nvPr/>
        </p:nvSpPr>
        <p:spPr>
          <a:xfrm>
            <a:off x="4116300" y="997529"/>
            <a:ext cx="4080900" cy="250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buFont typeface="Proxima Nova"/>
              <a:buNone/>
            </a:pPr>
            <a:r>
              <a:rPr lang="en-US" sz="1400" dirty="0">
                <a:latin typeface="Neue Haas Grotesk Text Pro" panose="020B0504020202020204" pitchFamily="34" charset="0"/>
              </a:rPr>
              <a:t>Data Product:</a:t>
            </a:r>
          </a:p>
          <a:p>
            <a:pPr>
              <a:spcBef>
                <a:spcPts val="1600"/>
              </a:spcBef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Obtains geolocation in real-time</a:t>
            </a: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Light sensor readings in regular intervals</a:t>
            </a: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Timestamps for isolating light and traffic patterns across a time-series.</a:t>
            </a: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Protects location privacy by omitting user and device ID</a:t>
            </a:r>
          </a:p>
          <a:p>
            <a:pPr marL="0" indent="0">
              <a:spcBef>
                <a:spcPts val="1600"/>
              </a:spcBef>
              <a:buFont typeface="Proxima Nova"/>
              <a:buNone/>
            </a:pPr>
            <a:endParaRPr lang="en-US" sz="1400" dirty="0">
              <a:latin typeface="Neue Haas Grotesk Text Pro" panose="020B0504020202020204" pitchFamily="34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roxima Nova"/>
              <a:buNone/>
            </a:pPr>
            <a:endParaRPr lang="en-US" sz="1400" dirty="0">
              <a:latin typeface="Neue Haas Grotesk Text Pro" panose="020B0504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4136464-5D21-4EFA-A98F-93D2CCA1A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304071"/>
              </p:ext>
            </p:extLst>
          </p:nvPr>
        </p:nvGraphicFramePr>
        <p:xfrm>
          <a:off x="1630393" y="3386112"/>
          <a:ext cx="5754259" cy="1124572"/>
        </p:xfrm>
        <a:graphic>
          <a:graphicData uri="http://schemas.openxmlformats.org/drawingml/2006/table">
            <a:tbl>
              <a:tblPr firstRow="1" firstCol="1" bandRow="1">
                <a:tableStyleId>{74C1A8A3-306A-4EB7-A6B1-4F7E0EB9C5D6}</a:tableStyleId>
              </a:tblPr>
              <a:tblGrid>
                <a:gridCol w="793630">
                  <a:extLst>
                    <a:ext uri="{9D8B030D-6E8A-4147-A177-3AD203B41FA5}">
                      <a16:colId xmlns:a16="http://schemas.microsoft.com/office/drawing/2014/main" val="3829053933"/>
                    </a:ext>
                  </a:extLst>
                </a:gridCol>
                <a:gridCol w="741871">
                  <a:extLst>
                    <a:ext uri="{9D8B030D-6E8A-4147-A177-3AD203B41FA5}">
                      <a16:colId xmlns:a16="http://schemas.microsoft.com/office/drawing/2014/main" val="1569337389"/>
                    </a:ext>
                  </a:extLst>
                </a:gridCol>
                <a:gridCol w="1653266">
                  <a:extLst>
                    <a:ext uri="{9D8B030D-6E8A-4147-A177-3AD203B41FA5}">
                      <a16:colId xmlns:a16="http://schemas.microsoft.com/office/drawing/2014/main" val="1434267968"/>
                    </a:ext>
                  </a:extLst>
                </a:gridCol>
                <a:gridCol w="776527">
                  <a:extLst>
                    <a:ext uri="{9D8B030D-6E8A-4147-A177-3AD203B41FA5}">
                      <a16:colId xmlns:a16="http://schemas.microsoft.com/office/drawing/2014/main" val="3617707849"/>
                    </a:ext>
                  </a:extLst>
                </a:gridCol>
                <a:gridCol w="900065">
                  <a:extLst>
                    <a:ext uri="{9D8B030D-6E8A-4147-A177-3AD203B41FA5}">
                      <a16:colId xmlns:a16="http://schemas.microsoft.com/office/drawing/2014/main" val="2819301507"/>
                    </a:ext>
                  </a:extLst>
                </a:gridCol>
                <a:gridCol w="888900">
                  <a:extLst>
                    <a:ext uri="{9D8B030D-6E8A-4147-A177-3AD203B41FA5}">
                      <a16:colId xmlns:a16="http://schemas.microsoft.com/office/drawing/2014/main" val="3974809652"/>
                    </a:ext>
                  </a:extLst>
                </a:gridCol>
              </a:tblGrid>
              <a:tr h="359803">
                <a:tc>
                  <a:txBody>
                    <a:bodyPr/>
                    <a:lstStyle/>
                    <a:p>
                      <a:r>
                        <a:rPr lang="en-US" sz="1050" dirty="0"/>
                        <a:t>Field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Id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Timestamp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Lat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Long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Lux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282201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r>
                        <a:rPr lang="en-US" sz="1050" dirty="0"/>
                        <a:t>Datatype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Neue Haas Grotesk Text Pro" panose="020B0604020202020204" pitchFamily="34" charset="0"/>
                        </a:rPr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String (ISO Date Object)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Float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/>
                        <a:t>Float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  <a:p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Number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397784"/>
                  </a:ext>
                </a:extLst>
              </a:tr>
              <a:tr h="353289">
                <a:tc>
                  <a:txBody>
                    <a:bodyPr/>
                    <a:lstStyle/>
                    <a:p>
                      <a:r>
                        <a:rPr lang="en-US" sz="1050" dirty="0"/>
                        <a:t>Example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“20180613T132716Z”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44.047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-123.076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240.0</a:t>
                      </a:r>
                      <a:endParaRPr lang="en-US" sz="1050" dirty="0">
                        <a:latin typeface="Neue Haas Grotesk Text Pro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08895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7652825" y="4568875"/>
            <a:ext cx="143445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3804600" cy="3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Neue Haas Grotesk Text Pro" panose="020B0504020202020204" pitchFamily="34" charset="0"/>
              </a:rPr>
              <a:t>Data Collection:</a:t>
            </a:r>
            <a:endParaRPr sz="1400" dirty="0">
              <a:latin typeface="Neue Haas Grotesk Text Pro" panose="020B0504020202020204" pitchFamily="34" charset="0"/>
            </a:endParaRPr>
          </a:p>
          <a:p>
            <a:pPr lvl="0">
              <a:spcBef>
                <a:spcPts val="1600"/>
              </a:spcBef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User opens goes to </a:t>
            </a:r>
            <a:r>
              <a:rPr lang="en-US" sz="1400" dirty="0">
                <a:latin typeface="Neue Haas Grotesk Text Pro" panose="020B0504020202020204" pitchFamily="34" charset="0"/>
                <a:hlinkClick r:id="rId3"/>
              </a:rPr>
              <a:t>https://illumicloudjs.appspot.com</a:t>
            </a:r>
            <a:endParaRPr lang="en-US" sz="1400" dirty="0">
              <a:latin typeface="Neue Haas Grotesk Text Pro" panose="020B0504020202020204" pitchFamily="34" charset="0"/>
            </a:endParaRP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User allows location services</a:t>
            </a: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User presses “record”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400" dirty="0">
                <a:latin typeface="Neue Haas Grotesk Text Pro" panose="020B0504020202020204" pitchFamily="34" charset="0"/>
              </a:rPr>
              <a:t>User walks with phone light sensor exposed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400" dirty="0">
                <a:latin typeface="Neue Haas Grotesk Text Pro" panose="020B0504020202020204" pitchFamily="34" charset="0"/>
              </a:rPr>
              <a:t>As user passes light sources, illuminance data (lux) is collected</a:t>
            </a:r>
            <a:endParaRPr sz="1400" dirty="0">
              <a:latin typeface="Neue Haas Grotesk Text Pro" panose="020B0504020202020204" pitchFamily="34" charset="0"/>
            </a:endParaRP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User presses “pause”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User presses “export”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A text file is downloaded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311700" y="247975"/>
            <a:ext cx="56253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Activities Performed</a:t>
            </a:r>
            <a:endParaRPr>
              <a:latin typeface="Neue Haas Grotesk Text Pro" panose="020B0504020202020204" pitchFamily="34" charset="0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838755" y="1000075"/>
            <a:ext cx="435844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Neue Haas Grotesk Text Pro" panose="020B0504020202020204" pitchFamily="34" charset="0"/>
              </a:rPr>
              <a:t>Analysis: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Analyst ensures data is tidy (‘\n’ replaces ‘;’)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400" dirty="0">
                <a:latin typeface="Neue Haas Grotesk Text Pro" panose="020B0504020202020204" pitchFamily="34" charset="0"/>
              </a:rPr>
              <a:t>Points can be filtered by time </a:t>
            </a:r>
            <a:r>
              <a:rPr lang="en-US" sz="1400" dirty="0">
                <a:latin typeface="Neue Haas Grotesk Text Pro" panose="020B0504020202020204" pitchFamily="34" charset="0"/>
              </a:rPr>
              <a:t>or</a:t>
            </a:r>
            <a:r>
              <a:rPr lang="en" sz="1400" dirty="0">
                <a:latin typeface="Neue Haas Grotesk Text Pro" panose="020B0504020202020204" pitchFamily="34" charset="0"/>
              </a:rPr>
              <a:t> </a:t>
            </a:r>
            <a:r>
              <a:rPr lang="en-US" sz="1400" dirty="0">
                <a:latin typeface="Neue Haas Grotesk Text Pro" panose="020B0504020202020204" pitchFamily="34" charset="0"/>
              </a:rPr>
              <a:t>sensor </a:t>
            </a:r>
            <a:r>
              <a:rPr lang="en" sz="1400" dirty="0">
                <a:latin typeface="Neue Haas Grotesk Text Pro" panose="020B0504020202020204" pitchFamily="34" charset="0"/>
              </a:rPr>
              <a:t>reading threshold, </a:t>
            </a:r>
            <a:r>
              <a:rPr lang="en-US" sz="1400" dirty="0">
                <a:latin typeface="Neue Haas Grotesk Text Pro" panose="020B0504020202020204" pitchFamily="34" charset="0"/>
              </a:rPr>
              <a:t>then</a:t>
            </a:r>
            <a:r>
              <a:rPr lang="en" sz="1400" dirty="0">
                <a:latin typeface="Neue Haas Grotesk Text Pro" panose="020B0504020202020204" pitchFamily="34" charset="0"/>
              </a:rPr>
              <a:t> interpolated to create an illuminance surface.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1EC9D-6AD1-4A79-A4ED-2F06BE120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8755" y="2764694"/>
            <a:ext cx="4399074" cy="14596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582486" y="4568875"/>
            <a:ext cx="1504789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311700" y="247975"/>
            <a:ext cx="56253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Proxima Nova"/>
                <a:sym typeface="Proxima Nova"/>
              </a:rPr>
              <a:t>Application Storyboard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23C504-F0E6-4E79-91A7-9C734BC81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560" y="1076179"/>
            <a:ext cx="1081509" cy="19226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170B4B-8825-4C12-BDB7-905F93DCD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872" y="1067553"/>
            <a:ext cx="1081509" cy="19226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432A21-031F-405E-A200-0B85FC4097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0213" y="1069001"/>
            <a:ext cx="1081509" cy="19226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6" name="Shape 77">
            <a:extLst>
              <a:ext uri="{FF2B5EF4-FFF2-40B4-BE49-F238E27FC236}">
                <a16:creationId xmlns:a16="http://schemas.microsoft.com/office/drawing/2014/main" id="{C266B2B5-3E67-45B1-9D94-0EFDD419ED78}"/>
              </a:ext>
            </a:extLst>
          </p:cNvPr>
          <p:cNvSpPr txBox="1">
            <a:spLocks/>
          </p:cNvSpPr>
          <p:nvPr/>
        </p:nvSpPr>
        <p:spPr>
          <a:xfrm>
            <a:off x="668813" y="3255660"/>
            <a:ext cx="1649625" cy="37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en-US" sz="1200" dirty="0">
                <a:latin typeface="Neue Haas Grotesk Text Pro" panose="020B0504020202020204" pitchFamily="34" charset="0"/>
              </a:rPr>
              <a:t>Location Permission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roxima Nova"/>
              <a:buNone/>
            </a:pPr>
            <a:endParaRPr lang="en-US" sz="1200" dirty="0">
              <a:latin typeface="Neue Haas Grotesk Text Pro" panose="020B05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C876A3-1A1D-4D1F-A6CA-89162DA9D5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604" y="1077628"/>
            <a:ext cx="1081509" cy="19226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Shape 77">
            <a:extLst>
              <a:ext uri="{FF2B5EF4-FFF2-40B4-BE49-F238E27FC236}">
                <a16:creationId xmlns:a16="http://schemas.microsoft.com/office/drawing/2014/main" id="{F3B57AFF-65D4-42E7-A41E-B4557D99F386}"/>
              </a:ext>
            </a:extLst>
          </p:cNvPr>
          <p:cNvSpPr txBox="1">
            <a:spLocks/>
          </p:cNvSpPr>
          <p:nvPr/>
        </p:nvSpPr>
        <p:spPr>
          <a:xfrm>
            <a:off x="2636154" y="3255660"/>
            <a:ext cx="1649625" cy="37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en-US" sz="1200" dirty="0">
                <a:latin typeface="Neue Haas Grotesk Text Pro" panose="020B0504020202020204" pitchFamily="34" charset="0"/>
              </a:rPr>
              <a:t>Geolocation and Ambient Light Sensor Reporting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roxima Nova"/>
              <a:buNone/>
            </a:pPr>
            <a:endParaRPr lang="en-US" sz="1200" dirty="0">
              <a:latin typeface="Neue Haas Grotesk Text Pro" panose="020B0504020202020204" pitchFamily="34" charset="0"/>
            </a:endParaRPr>
          </a:p>
        </p:txBody>
      </p:sp>
      <p:sp>
        <p:nvSpPr>
          <p:cNvPr id="12" name="Shape 77">
            <a:extLst>
              <a:ext uri="{FF2B5EF4-FFF2-40B4-BE49-F238E27FC236}">
                <a16:creationId xmlns:a16="http://schemas.microsoft.com/office/drawing/2014/main" id="{FD95C3CE-3732-411E-83CF-811E4105A6D6}"/>
              </a:ext>
            </a:extLst>
          </p:cNvPr>
          <p:cNvSpPr txBox="1">
            <a:spLocks/>
          </p:cNvSpPr>
          <p:nvPr/>
        </p:nvSpPr>
        <p:spPr>
          <a:xfrm>
            <a:off x="4672501" y="3255659"/>
            <a:ext cx="1649625" cy="37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en-US" sz="1200" dirty="0">
                <a:latin typeface="Neue Haas Grotesk Text Pro" panose="020B0504020202020204" pitchFamily="34" charset="0"/>
              </a:rPr>
              <a:t>“record” pressed and record count begins incrementing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roxima Nova"/>
              <a:buNone/>
            </a:pPr>
            <a:endParaRPr lang="en-US" sz="1200" dirty="0">
              <a:latin typeface="Neue Haas Grotesk Text Pro" panose="020B0504020202020204" pitchFamily="34" charset="0"/>
            </a:endParaRPr>
          </a:p>
        </p:txBody>
      </p:sp>
      <p:sp>
        <p:nvSpPr>
          <p:cNvPr id="13" name="Shape 77">
            <a:extLst>
              <a:ext uri="{FF2B5EF4-FFF2-40B4-BE49-F238E27FC236}">
                <a16:creationId xmlns:a16="http://schemas.microsoft.com/office/drawing/2014/main" id="{0817E810-A016-4454-8202-519BAAB6AC78}"/>
              </a:ext>
            </a:extLst>
          </p:cNvPr>
          <p:cNvSpPr txBox="1">
            <a:spLocks/>
          </p:cNvSpPr>
          <p:nvPr/>
        </p:nvSpPr>
        <p:spPr>
          <a:xfrm>
            <a:off x="6530197" y="3255659"/>
            <a:ext cx="1759788" cy="37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en-US" sz="1200" dirty="0">
                <a:latin typeface="Neue Haas Grotesk Text Pro" panose="020B0504020202020204" pitchFamily="34" charset="0"/>
              </a:rPr>
              <a:t>“pause” pressed then “export” and “upload” are available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Proxima Nova"/>
              <a:buNone/>
            </a:pPr>
            <a:endParaRPr lang="en-US" sz="1200" dirty="0">
              <a:latin typeface="Neue Haas Grotesk Text Pro" panose="020B05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617655" y="4568875"/>
            <a:ext cx="146962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311700" y="247975"/>
            <a:ext cx="44139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Preliminary Analysis</a:t>
            </a:r>
            <a:endParaRPr dirty="0"/>
          </a:p>
        </p:txBody>
      </p:sp>
      <p:sp>
        <p:nvSpPr>
          <p:cNvPr id="101" name="Shape 101"/>
          <p:cNvSpPr txBox="1"/>
          <p:nvPr/>
        </p:nvSpPr>
        <p:spPr>
          <a:xfrm>
            <a:off x="494346" y="748806"/>
            <a:ext cx="2024303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Data </a:t>
            </a:r>
            <a:r>
              <a:rPr lang="en-US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analyzed using </a:t>
            </a:r>
            <a:r>
              <a:rPr lang="en-US" dirty="0" err="1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ArcPy</a:t>
            </a:r>
            <a:r>
              <a:rPr lang="en-US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 in Python</a:t>
            </a:r>
            <a:endParaRPr dirty="0">
              <a:solidFill>
                <a:schemeClr val="accent3"/>
              </a:solidFill>
              <a:latin typeface="Neue Haas Grotesk Text Pro" panose="020B0504020202020204" pitchFamily="3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7" name="Shape 101">
            <a:extLst>
              <a:ext uri="{FF2B5EF4-FFF2-40B4-BE49-F238E27FC236}">
                <a16:creationId xmlns:a16="http://schemas.microsoft.com/office/drawing/2014/main" id="{A48198D9-3012-437D-B1E6-AE665F5B7854}"/>
              </a:ext>
            </a:extLst>
          </p:cNvPr>
          <p:cNvSpPr txBox="1"/>
          <p:nvPr/>
        </p:nvSpPr>
        <p:spPr>
          <a:xfrm>
            <a:off x="494346" y="4810375"/>
            <a:ext cx="3060725" cy="407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err="1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Basemap</a:t>
            </a:r>
            <a:r>
              <a:rPr lang="en-US" sz="1100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 Data Source: </a:t>
            </a:r>
            <a:r>
              <a:rPr lang="en-US" sz="1100" dirty="0">
                <a:solidFill>
                  <a:schemeClr val="tx2">
                    <a:lumMod val="50000"/>
                  </a:schemeClr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  <a:hlinkClick r:id="rId3"/>
              </a:rPr>
              <a:t>City of Eugene 2013</a:t>
            </a:r>
            <a:endParaRPr sz="1100" dirty="0">
              <a:solidFill>
                <a:schemeClr val="tx2">
                  <a:lumMod val="50000"/>
                </a:schemeClr>
              </a:solidFill>
              <a:latin typeface="Neue Haas Grotesk Text Pro" panose="020B0504020202020204" pitchFamily="3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Shape 101">
            <a:extLst>
              <a:ext uri="{FF2B5EF4-FFF2-40B4-BE49-F238E27FC236}">
                <a16:creationId xmlns:a16="http://schemas.microsoft.com/office/drawing/2014/main" id="{FD653782-6C1D-49BE-838A-D7F2B936AB84}"/>
              </a:ext>
            </a:extLst>
          </p:cNvPr>
          <p:cNvSpPr txBox="1"/>
          <p:nvPr/>
        </p:nvSpPr>
        <p:spPr>
          <a:xfrm>
            <a:off x="494346" y="1588177"/>
            <a:ext cx="2024303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Data is cleaned up and exported into SHAPEFILE</a:t>
            </a:r>
            <a:endParaRPr dirty="0">
              <a:solidFill>
                <a:schemeClr val="accent3"/>
              </a:solidFill>
              <a:latin typeface="Neue Haas Grotesk Text Pro" panose="020B0504020202020204" pitchFamily="3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1" name="Shape 101">
            <a:extLst>
              <a:ext uri="{FF2B5EF4-FFF2-40B4-BE49-F238E27FC236}">
                <a16:creationId xmlns:a16="http://schemas.microsoft.com/office/drawing/2014/main" id="{8412CA0C-B012-4C9E-A19A-EBC9A6FB0E70}"/>
              </a:ext>
            </a:extLst>
          </p:cNvPr>
          <p:cNvSpPr txBox="1"/>
          <p:nvPr/>
        </p:nvSpPr>
        <p:spPr>
          <a:xfrm>
            <a:off x="494346" y="2987569"/>
            <a:ext cx="2024303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Inverse Distance Weighted interpolation analysis performed in ArcMap to predict values between points</a:t>
            </a:r>
            <a:endParaRPr dirty="0">
              <a:solidFill>
                <a:schemeClr val="accent3"/>
              </a:solidFill>
              <a:latin typeface="Neue Haas Grotesk Text Pro" panose="020B0504020202020204" pitchFamily="34" charset="0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A48AB1-0BA1-49B0-BA00-51C2D08F3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7422" y="247975"/>
            <a:ext cx="2125970" cy="18462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0AB1D2-2362-4054-8427-5D1751E02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8916" y="264143"/>
            <a:ext cx="1722266" cy="1846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FF25EE-E5B5-447B-8030-5115927E3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7194" y="2236886"/>
            <a:ext cx="2283988" cy="18462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7A8883-A7AA-4F17-BB11-72761543C1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1161" y="2236886"/>
            <a:ext cx="2298492" cy="1846238"/>
          </a:xfrm>
          <a:prstGeom prst="rect">
            <a:avLst/>
          </a:prstGeom>
        </p:spPr>
      </p:pic>
      <p:sp>
        <p:nvSpPr>
          <p:cNvPr id="20" name="Shape 101">
            <a:extLst>
              <a:ext uri="{FF2B5EF4-FFF2-40B4-BE49-F238E27FC236}">
                <a16:creationId xmlns:a16="http://schemas.microsoft.com/office/drawing/2014/main" id="{C569A11C-1CBE-42B3-B910-5C5728F804FB}"/>
              </a:ext>
            </a:extLst>
          </p:cNvPr>
          <p:cNvSpPr txBox="1"/>
          <p:nvPr/>
        </p:nvSpPr>
        <p:spPr>
          <a:xfrm>
            <a:off x="3731869" y="4025824"/>
            <a:ext cx="5000679" cy="98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</a:pPr>
            <a:r>
              <a:rPr lang="en-US" sz="1000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Data from </a:t>
            </a:r>
            <a:r>
              <a:rPr lang="en-US" sz="1000" dirty="0" err="1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illumicloud</a:t>
            </a:r>
            <a:r>
              <a:rPr lang="en-US" sz="1000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. interpolated in ArcMap. </a:t>
            </a:r>
            <a:br>
              <a:rPr lang="en-US" sz="1000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</a:br>
            <a:r>
              <a:rPr lang="en-US" sz="1000" dirty="0">
                <a:solidFill>
                  <a:schemeClr val="accent3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Clockwise from top left: quadrangle by Condon night, day, EMU night, Onyx night</a:t>
            </a:r>
            <a:endParaRPr sz="1000" dirty="0">
              <a:solidFill>
                <a:schemeClr val="accent3"/>
              </a:solidFill>
              <a:latin typeface="Neue Haas Grotesk Text Pro" panose="020B0504020202020204" pitchFamily="34" charset="0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7638757" y="4568875"/>
            <a:ext cx="1448518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Neue Haas Grotesk Text Pro" panose="020B0504020202020204" pitchFamily="34" charset="0"/>
              </a:rPr>
              <a:t>illumicloud</a:t>
            </a:r>
            <a:endParaRPr sz="1800" dirty="0">
              <a:latin typeface="Neue Haas Grotesk Text Pro" panose="020B0504020202020204" pitchFamily="34" charset="0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4799950" y="997727"/>
            <a:ext cx="3804600" cy="36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Neue Haas Grotesk Text Pro" panose="020B0504020202020204" pitchFamily="34" charset="0"/>
              </a:rPr>
              <a:t>Upcoming features to be developed</a:t>
            </a:r>
            <a:r>
              <a:rPr lang="en" sz="1400" dirty="0">
                <a:latin typeface="Neue Haas Grotesk Text Pro" panose="020B0504020202020204" pitchFamily="34" charset="0"/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Neue Haas Grotesk Text Pro" panose="020B0504020202020204" pitchFamily="34" charset="0"/>
            </a:endParaRP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Implementation of server-side database</a:t>
            </a:r>
          </a:p>
          <a:p>
            <a:pPr>
              <a:buFont typeface="Proxima Nova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Web map depicting location tracking graphically in real-time</a:t>
            </a:r>
            <a:endParaRPr sz="1400" dirty="0">
              <a:solidFill>
                <a:schemeClr val="dk2"/>
              </a:solidFill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Support for more browsers and devices.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Future-proofing of app using </a:t>
            </a:r>
            <a:r>
              <a:rPr lang="en-US" sz="1400" dirty="0" err="1">
                <a:latin typeface="Neue Haas Grotesk Text Pro" panose="020B0504020202020204" pitchFamily="34" charset="0"/>
              </a:rPr>
              <a:t>AmbientLightSensor</a:t>
            </a:r>
            <a:r>
              <a:rPr lang="en-US" sz="1400" dirty="0">
                <a:latin typeface="Neue Haas Grotesk Text Pro" panose="020B0504020202020204" pitchFamily="34" charset="0"/>
              </a:rPr>
              <a:t> in new Generic Sensor API module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Refinements to UI/UX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311700" y="247975"/>
            <a:ext cx="6004694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  <a:latin typeface="Neue Haas Grotesk Text Pro" panose="020B0504020202020204" pitchFamily="34" charset="0"/>
                <a:ea typeface="Proxima Nova"/>
                <a:cs typeface="Proxima Nova"/>
                <a:sym typeface="Proxima Nova"/>
              </a:rPr>
              <a:t>Progress and Projected Outcomes</a:t>
            </a:r>
            <a:endParaRPr dirty="0">
              <a:latin typeface="Neue Haas Grotesk Text Pro" panose="020B0504020202020204" pitchFamily="34" charset="0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997727"/>
            <a:ext cx="4080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Neue Haas Grotesk Text Pro" panose="020B0504020202020204" pitchFamily="34" charset="0"/>
              </a:rPr>
              <a:t>Realized Outcomes: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Location-aware prototype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Updated designs and documentation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Downloadable text format for development phase testing and analysis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>
                <a:latin typeface="Neue Haas Grotesk Text Pro" panose="020B0504020202020204" pitchFamily="34" charset="0"/>
              </a:rPr>
              <a:t>Analysis of preliminary data providing proof of concept</a:t>
            </a: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latin typeface="Neue Haas Grotesk Text Pro" panose="020B05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</TotalTime>
  <Words>576</Words>
  <Application>Microsoft Office PowerPoint</Application>
  <PresentationFormat>On-screen Show (16:9)</PresentationFormat>
  <Paragraphs>103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Proxima Nova</vt:lpstr>
      <vt:lpstr>Neue Haas Grotesk Text Pro</vt:lpstr>
      <vt:lpstr>Arial</vt:lpstr>
      <vt:lpstr>Spearmint</vt:lpstr>
      <vt:lpstr>illumicloud</vt:lpstr>
      <vt:lpstr>illumicloud</vt:lpstr>
      <vt:lpstr>illumicloud</vt:lpstr>
      <vt:lpstr>illumicloud</vt:lpstr>
      <vt:lpstr>illumicloud</vt:lpstr>
      <vt:lpstr>illumicloud</vt:lpstr>
      <vt:lpstr>illumicloud</vt:lpstr>
      <vt:lpstr>illumicloud</vt:lpstr>
      <vt:lpstr>illumicloud</vt:lpstr>
      <vt:lpstr>illumicloud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IllumiCloud</dc:title>
  <cp:lastModifiedBy>Theodore Lessman</cp:lastModifiedBy>
  <cp:revision>30</cp:revision>
  <dcterms:modified xsi:type="dcterms:W3CDTF">2018-06-13T14:28:38Z</dcterms:modified>
</cp:coreProperties>
</file>